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4" r:id="rId4"/>
    <p:sldId id="265" r:id="rId5"/>
    <p:sldId id="263" r:id="rId6"/>
    <p:sldId id="266" r:id="rId7"/>
    <p:sldId id="259" r:id="rId8"/>
    <p:sldId id="268" r:id="rId9"/>
    <p:sldId id="260" r:id="rId10"/>
    <p:sldId id="269" r:id="rId11"/>
    <p:sldId id="270" r:id="rId12"/>
    <p:sldId id="262" r:id="rId13"/>
    <p:sldId id="26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-31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FD1AF7B5-647E-4DD5-BFCF-F62820B0030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DD8232-84B6-47F0-920C-EC1EACBBEB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F7B5-647E-4DD5-BFCF-F62820B0030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DD8232-84B6-47F0-920C-EC1EACBBE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FD1AF7B5-647E-4DD5-BFCF-F62820B0030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9DDD8232-84B6-47F0-920C-EC1EACBBEB56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F7B5-647E-4DD5-BFCF-F62820B0030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DD8232-84B6-47F0-920C-EC1EACBBEB56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F7B5-647E-4DD5-BFCF-F62820B0030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9DDD8232-84B6-47F0-920C-EC1EACBBEB5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D1AF7B5-647E-4DD5-BFCF-F62820B0030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DDD8232-84B6-47F0-920C-EC1EACBBEB56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FD1AF7B5-647E-4DD5-BFCF-F62820B0030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9DDD8232-84B6-47F0-920C-EC1EACBBEB5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F7B5-647E-4DD5-BFCF-F62820B0030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DD8232-84B6-47F0-920C-EC1EACBBE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F7B5-647E-4DD5-BFCF-F62820B0030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DDD8232-84B6-47F0-920C-EC1EACBBEB5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1AF7B5-647E-4DD5-BFCF-F62820B0030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DDD8232-84B6-47F0-920C-EC1EACBBEB5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FD1AF7B5-647E-4DD5-BFCF-F62820B0030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DDD8232-84B6-47F0-920C-EC1EACBBEB56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D1AF7B5-647E-4DD5-BFCF-F62820B00306}" type="datetimeFigureOut">
              <a:rPr lang="en-US" smtClean="0"/>
              <a:t>3/17/2014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9DDD8232-84B6-47F0-920C-EC1EACBBEB5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google.com/url?sa=i&amp;rct=j&amp;q=&amp;esrc=s&amp;frm=1&amp;source=images&amp;cd=&amp;cad=rja&amp;docid=9MZYZnvr9h8gVM&amp;tbnid=s7UwdeWc05m0xM:&amp;ved=0CAUQjRw&amp;url=http://www.twitterevolutions.com/pasta-texture-food-twitter-background/&amp;ei=BmMHU9-fLMjEsAT3moHIBA&amp;bvm=bv.61725948,d.dmQ&amp;psig=AFQjCNH3Dp6-x_bMAsGoCquSlV9FM_6zGA&amp;ust=1393079352994059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hyperlink" Target="http://www.google.com/url?sa=i&amp;rct=j&amp;q=&amp;esrc=s&amp;frm=1&amp;source=images&amp;cd=&amp;cad=rja&amp;docid=1w5Jp7wmjJyvEM&amp;tbnid=tqUcVLTCbMRz9M:&amp;ved=0CAUQjRw&amp;url=http://www.selfhealgo.com/co-create-healing-get-your-gut-in-shape/&amp;ei=0GMHU9jnH8jEsAT3moHIBA&amp;bvm=bv.61725948,d.dmQ&amp;psig=AFQjCNEALMYgDzLP84O25IROG0m7ZpxRvA&amp;ust=1393079563646316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www.youtube.com/watch?v=lpkQbhq4bYQ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hyperlink" Target="http://www.youtube.com/watch?v=4SosPuWAg7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5ZZAUqFqAnY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GXI5hd6pKds" TargetMode="External"/><Relationship Id="rId2" Type="http://schemas.openxmlformats.org/officeDocument/2006/relationships/hyperlink" Target="http://www.youtube.com/watch?v=46nKpErTgZ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encrypted-tbn0.gstatic.com/images?q=tbn:ANd9GcSfUr7Jx8NTHoa3P8wVk9AhowRGNpEjUlTALvUA94CLaQFygaK7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0"/>
            <a:ext cx="9164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5409" y="434975"/>
            <a:ext cx="7772400" cy="1470025"/>
          </a:xfrm>
        </p:spPr>
        <p:txBody>
          <a:bodyPr/>
          <a:lstStyle/>
          <a:p>
            <a:r>
              <a:rPr lang="en-US" b="1" dirty="0" smtClean="0">
                <a:latin typeface="Bauhaus 93" panose="04030905020B02020C02" pitchFamily="82" charset="0"/>
              </a:rPr>
              <a:t>The Fermentation of Food</a:t>
            </a:r>
            <a:r>
              <a:rPr lang="en-US" dirty="0" smtClean="0">
                <a:latin typeface="Bauhaus 93" panose="04030905020B02020C02" pitchFamily="82" charset="0"/>
              </a:rPr>
              <a:t/>
            </a:r>
            <a:br>
              <a:rPr lang="en-US" dirty="0" smtClean="0">
                <a:latin typeface="Bauhaus 93" panose="04030905020B02020C02" pitchFamily="82" charset="0"/>
              </a:rPr>
            </a:br>
            <a:endParaRPr lang="en-US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Chapter 22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032" name="Picture 8" descr="http://selfhealgo.com/wp-content/uploads/2012/05/pickled-vegetables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82" y="1905000"/>
            <a:ext cx="9164782" cy="365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336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Sauerkraut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Bacteria growth promoted – soil-borne, lactic-acid on the surface of cabbage</a:t>
            </a:r>
          </a:p>
          <a:p>
            <a:endParaRPr lang="en-US" dirty="0" smtClean="0"/>
          </a:p>
          <a:p>
            <a:r>
              <a:rPr lang="en-US" dirty="0" smtClean="0"/>
              <a:t>Washing before shredding helps the bacteria grow</a:t>
            </a:r>
          </a:p>
          <a:p>
            <a:endParaRPr lang="en-US" dirty="0" smtClean="0"/>
          </a:p>
          <a:p>
            <a:r>
              <a:rPr lang="en-US" dirty="0" smtClean="0"/>
              <a:t>Salt helps produce lactic acid</a:t>
            </a:r>
          </a:p>
          <a:p>
            <a:endParaRPr lang="en-US" dirty="0" smtClean="0"/>
          </a:p>
          <a:p>
            <a:r>
              <a:rPr lang="en-US" dirty="0" smtClean="0"/>
              <a:t>pH lowers during fermentation</a:t>
            </a:r>
          </a:p>
          <a:p>
            <a:endParaRPr lang="en-US" dirty="0" smtClean="0"/>
          </a:p>
          <a:p>
            <a:r>
              <a:rPr lang="en-US" dirty="0" smtClean="0"/>
              <a:t>How to make sauerkraut the easy way!(4:09)</a:t>
            </a:r>
          </a:p>
          <a:p>
            <a:r>
              <a:rPr lang="en-US" dirty="0">
                <a:hlinkClick r:id="rId2"/>
              </a:rPr>
              <a:t>http://www.youtube.com/watch?v=lpkQbhq4bYQ</a:t>
            </a:r>
            <a:r>
              <a:rPr lang="en-US" dirty="0"/>
              <a:t> 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6146" y="3161371"/>
            <a:ext cx="1496590" cy="2286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2302"/>
            <a:ext cx="2015120" cy="1431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357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Yeast 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Fermentation (5:38)</a:t>
            </a:r>
            <a:endParaRPr lang="en-US" dirty="0">
              <a:hlinkClick r:id="rId2"/>
            </a:endParaRPr>
          </a:p>
          <a:p>
            <a:r>
              <a:rPr lang="en-US" dirty="0" smtClean="0">
                <a:hlinkClick r:id="rId2"/>
              </a:rPr>
              <a:t>http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www.youtube.com/watch?v=4SosPuWAg7g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276600"/>
            <a:ext cx="5356393" cy="242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241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1473343" cy="1105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	Enzymes and Molds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Enzymes are protein molecules that are the catalysts to all chemical reactions.</a:t>
            </a:r>
          </a:p>
          <a:p>
            <a:r>
              <a:rPr lang="en-US" dirty="0" smtClean="0"/>
              <a:t>Enzymes are important because they help break down foods and absorb nutrients we need.</a:t>
            </a:r>
          </a:p>
          <a:p>
            <a:r>
              <a:rPr lang="en-US" dirty="0" smtClean="0"/>
              <a:t>Some molds are safe to eat and some are not.</a:t>
            </a:r>
          </a:p>
          <a:p>
            <a:r>
              <a:rPr lang="en-US" dirty="0" smtClean="0"/>
              <a:t>Good molds are used in cheeses and in yogurt and are safe to be manufactured and eaten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dirty="0"/>
              <a:t>How to Make Greek Yogurt at </a:t>
            </a:r>
            <a:r>
              <a:rPr lang="en-US" dirty="0" smtClean="0"/>
              <a:t>Home (9:39)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www.youtube.com/watch?v=5ZZAUqFqAnY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4431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Fermentation of Beverages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8153400" cy="4343400"/>
          </a:xfrm>
        </p:spPr>
        <p:txBody>
          <a:bodyPr/>
          <a:lstStyle/>
          <a:p>
            <a:r>
              <a:rPr lang="en-US" dirty="0"/>
              <a:t>Fermented </a:t>
            </a:r>
            <a:r>
              <a:rPr lang="en-US" dirty="0" smtClean="0"/>
              <a:t>Lemonade (6:16)</a:t>
            </a:r>
          </a:p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www.youtube.com/watch?v=46nKpErTgZ8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 Hot Cocoa (5:41)</a:t>
            </a:r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www.youtube.com/watch?v=GXI5hd6pKds</a:t>
            </a:r>
            <a:r>
              <a:rPr lang="en-US" dirty="0" smtClean="0"/>
              <a:t> 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724400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99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57200" y="1600200"/>
            <a:ext cx="4040188" cy="5410200"/>
          </a:xfrm>
          <a:ln>
            <a:noFill/>
          </a:ln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Describe the history of fermentation</a:t>
            </a:r>
          </a:p>
          <a:p>
            <a:r>
              <a:rPr lang="en-US" dirty="0" smtClean="0"/>
              <a:t>Explain why food is fermented</a:t>
            </a:r>
          </a:p>
          <a:p>
            <a:r>
              <a:rPr lang="en-US" dirty="0" smtClean="0"/>
              <a:t>Compare respiration in human metabolism to anaerobic respiration in food science</a:t>
            </a:r>
          </a:p>
          <a:p>
            <a:r>
              <a:rPr lang="en-US" dirty="0" smtClean="0"/>
              <a:t>Explain what causes fermentation</a:t>
            </a:r>
          </a:p>
          <a:p>
            <a:r>
              <a:rPr lang="en-US" dirty="0" smtClean="0"/>
              <a:t>Summarize information on bacterial fermentation works in bread making</a:t>
            </a:r>
          </a:p>
          <a:p>
            <a:r>
              <a:rPr lang="en-US" dirty="0" smtClean="0"/>
              <a:t>Explain the value of molds and enzymes in food production</a:t>
            </a:r>
          </a:p>
          <a:p>
            <a:r>
              <a:rPr lang="en-US" dirty="0" smtClean="0"/>
              <a:t>Describe how various fermented beverages are made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1600200"/>
            <a:ext cx="4041775" cy="5029200"/>
          </a:xfrm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Aerobic</a:t>
            </a:r>
          </a:p>
          <a:p>
            <a:r>
              <a:rPr lang="en-US" dirty="0" smtClean="0"/>
              <a:t>Anaerobic</a:t>
            </a:r>
          </a:p>
          <a:p>
            <a:r>
              <a:rPr lang="en-US" dirty="0" smtClean="0"/>
              <a:t>Anaerobic Respiration</a:t>
            </a:r>
          </a:p>
          <a:p>
            <a:r>
              <a:rPr lang="en-US" dirty="0" smtClean="0"/>
              <a:t>Brine</a:t>
            </a:r>
          </a:p>
          <a:p>
            <a:r>
              <a:rPr lang="en-US" dirty="0" smtClean="0"/>
              <a:t>Brine Pickling</a:t>
            </a:r>
          </a:p>
          <a:p>
            <a:r>
              <a:rPr lang="en-US" dirty="0" smtClean="0"/>
              <a:t>Cell Respiration</a:t>
            </a:r>
          </a:p>
          <a:p>
            <a:r>
              <a:rPr lang="en-US" dirty="0" smtClean="0"/>
              <a:t>Fresh-pack Pickling</a:t>
            </a:r>
          </a:p>
          <a:p>
            <a:r>
              <a:rPr lang="en-US" dirty="0" smtClean="0"/>
              <a:t>Indigenous </a:t>
            </a:r>
          </a:p>
          <a:p>
            <a:r>
              <a:rPr lang="en-US" dirty="0" smtClean="0"/>
              <a:t>Microbes</a:t>
            </a:r>
          </a:p>
          <a:p>
            <a:r>
              <a:rPr lang="en-US" dirty="0" smtClean="0"/>
              <a:t>Microorganisms</a:t>
            </a:r>
          </a:p>
          <a:p>
            <a:r>
              <a:rPr lang="en-US" dirty="0" smtClean="0"/>
              <a:t>Pasteurization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"/>
          </p:nvPr>
        </p:nvSpPr>
        <p:spPr>
          <a:xfrm>
            <a:off x="457200" y="198438"/>
            <a:ext cx="4040188" cy="63976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Baskerville Old Face" panose="02020602080505020303" pitchFamily="18" charset="0"/>
              </a:rPr>
              <a:t>Objectives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98438"/>
            <a:ext cx="4041775" cy="639762"/>
          </a:xfrm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2800" dirty="0" smtClean="0">
                <a:latin typeface="Baskerville Old Face" panose="02020602080505020303" pitchFamily="18" charset="0"/>
              </a:rPr>
              <a:t>Terms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754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Fermentation in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5512"/>
            <a:ext cx="8385048" cy="487528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Fermentation started taking place before recorded history</a:t>
            </a:r>
          </a:p>
          <a:p>
            <a:r>
              <a:rPr lang="en-US" dirty="0" smtClean="0"/>
              <a:t>Nomads noticed that milk would change to solid cheese or semisolid yogurt under certain conditions</a:t>
            </a:r>
          </a:p>
          <a:p>
            <a:r>
              <a:rPr lang="en-US" dirty="0" smtClean="0"/>
              <a:t>For centuries people have made alcoholic beverages by using yeast to ferment fruit juices</a:t>
            </a:r>
          </a:p>
          <a:p>
            <a:r>
              <a:rPr lang="en-US" dirty="0" smtClean="0"/>
              <a:t>In the 1850’s wine was spoiling so Louis Pasteur realized that certain bacteria in the wine were also fermenting and spoiling the wine.</a:t>
            </a:r>
          </a:p>
          <a:p>
            <a:r>
              <a:rPr lang="en-US" dirty="0" smtClean="0"/>
              <a:t>Pasteur suggested heat treating the wine to kill bacteria, the process of </a:t>
            </a:r>
            <a:r>
              <a:rPr lang="en-US" b="1" dirty="0" smtClean="0"/>
              <a:t>pasteurization</a:t>
            </a:r>
            <a:r>
              <a:rPr lang="en-US" dirty="0" smtClean="0"/>
              <a:t> is still used today, most commonly for milk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119743"/>
            <a:ext cx="2590800" cy="14057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306967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Benefits of Fermentation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Extends the time food can be stored without spoiling</a:t>
            </a:r>
          </a:p>
          <a:p>
            <a:endParaRPr lang="en-US" dirty="0" smtClean="0"/>
          </a:p>
          <a:p>
            <a:r>
              <a:rPr lang="en-US" dirty="0" smtClean="0"/>
              <a:t>Some foods are more enjoyable to eat when fermented</a:t>
            </a:r>
          </a:p>
          <a:p>
            <a:pPr lvl="1"/>
            <a:r>
              <a:rPr lang="en-US" dirty="0"/>
              <a:t>Example – easier to </a:t>
            </a:r>
            <a:r>
              <a:rPr lang="en-US" dirty="0" smtClean="0"/>
              <a:t>chew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Makes some foods more usable</a:t>
            </a:r>
          </a:p>
          <a:p>
            <a:pPr lvl="1"/>
            <a:r>
              <a:rPr lang="en-US" dirty="0" smtClean="0"/>
              <a:t>Examples – chocolate or coffee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562600"/>
            <a:ext cx="2057400" cy="1152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4974036"/>
            <a:ext cx="2057400" cy="15410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9598" y="3276600"/>
            <a:ext cx="1995488" cy="13279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992086"/>
            <a:ext cx="1266825" cy="90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7620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 smtClean="0"/>
              <a:t>Human respiration vs. Anaerobic Respiration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- In human respiration uses oxygen, but in anaerobic respiration uses electron acceptors instead of oxygen. - Primary goals are the same.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657600"/>
            <a:ext cx="40386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352800"/>
            <a:ext cx="39528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4227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Fermentation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524000"/>
            <a:ext cx="8991600" cy="54102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Cell Respiration- </a:t>
            </a:r>
            <a:r>
              <a:rPr lang="en-US" dirty="0" smtClean="0"/>
              <a:t>process </a:t>
            </a:r>
            <a:r>
              <a:rPr lang="en-US" dirty="0"/>
              <a:t>releases energy from glucose when the glucose </a:t>
            </a:r>
            <a:r>
              <a:rPr lang="en-US" dirty="0" smtClean="0"/>
              <a:t>molecules </a:t>
            </a:r>
            <a:r>
              <a:rPr lang="en-US" dirty="0"/>
              <a:t>in the cell is </a:t>
            </a:r>
            <a:r>
              <a:rPr lang="en-US" dirty="0" smtClean="0"/>
              <a:t>broken down</a:t>
            </a:r>
            <a:endParaRPr lang="en-US" dirty="0"/>
          </a:p>
          <a:p>
            <a:r>
              <a:rPr lang="en-US" b="1" dirty="0"/>
              <a:t>Aerobic</a:t>
            </a:r>
            <a:r>
              <a:rPr lang="en-US" dirty="0"/>
              <a:t>- reaction taken place in the presence of air or </a:t>
            </a:r>
            <a:r>
              <a:rPr lang="en-US" dirty="0" smtClean="0"/>
              <a:t>oxygen</a:t>
            </a:r>
          </a:p>
          <a:p>
            <a:endParaRPr lang="en-US" dirty="0"/>
          </a:p>
          <a:p>
            <a:endParaRPr lang="en-US" dirty="0"/>
          </a:p>
          <a:p>
            <a:r>
              <a:rPr lang="en-US" b="1" dirty="0"/>
              <a:t>Anaerobic</a:t>
            </a:r>
            <a:r>
              <a:rPr lang="en-US" dirty="0"/>
              <a:t>- reaction occurring in the absence of oxygen</a:t>
            </a:r>
          </a:p>
          <a:p>
            <a:r>
              <a:rPr lang="en-US" b="1" dirty="0"/>
              <a:t>Anaerobic Respiration</a:t>
            </a:r>
            <a:r>
              <a:rPr lang="en-US" dirty="0"/>
              <a:t>- respiration that occurs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without </a:t>
            </a:r>
            <a:r>
              <a:rPr lang="en-US" dirty="0"/>
              <a:t>oxygen</a:t>
            </a:r>
          </a:p>
          <a:p>
            <a:r>
              <a:rPr lang="en-US" b="1" dirty="0"/>
              <a:t>Microorganisms</a:t>
            </a:r>
            <a:r>
              <a:rPr lang="en-US" dirty="0"/>
              <a:t> or </a:t>
            </a:r>
            <a:r>
              <a:rPr lang="en-US" b="1" dirty="0"/>
              <a:t>Microbes</a:t>
            </a:r>
            <a:r>
              <a:rPr lang="en-US" dirty="0"/>
              <a:t> are single cells of microscopic </a:t>
            </a:r>
            <a:r>
              <a:rPr lang="en-US" dirty="0" smtClean="0"/>
              <a:t>sizes </a:t>
            </a:r>
            <a:r>
              <a:rPr lang="en-US" dirty="0"/>
              <a:t>that cannot be seen by the </a:t>
            </a:r>
            <a:r>
              <a:rPr lang="en-US" dirty="0" smtClean="0"/>
              <a:t>human </a:t>
            </a:r>
            <a:r>
              <a:rPr lang="en-US" dirty="0"/>
              <a:t>eye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315" y="4724400"/>
            <a:ext cx="989914" cy="151206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2966357"/>
            <a:ext cx="2856743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545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55" t="-5804" r="28208" b="-5804"/>
          <a:stretch/>
        </p:blipFill>
        <p:spPr>
          <a:xfrm>
            <a:off x="2667000" y="2421958"/>
            <a:ext cx="1371600" cy="21431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3674" y="4114800"/>
            <a:ext cx="990600" cy="109585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Baskerville Old Face" panose="02020602080505020303" pitchFamily="18" charset="0"/>
              </a:rPr>
              <a:t>Bacterial Fermentation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" y="1447800"/>
            <a:ext cx="8686800" cy="4953000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Lactic–acid </a:t>
            </a:r>
            <a:r>
              <a:rPr lang="en-US" b="1" dirty="0" smtClean="0"/>
              <a:t>bacteria </a:t>
            </a:r>
            <a:r>
              <a:rPr lang="en-US" dirty="0" smtClean="0"/>
              <a:t>– Used to produce pickles and </a:t>
            </a:r>
            <a:r>
              <a:rPr lang="en-US" dirty="0" smtClean="0"/>
              <a:t>sauerkraut </a:t>
            </a:r>
          </a:p>
          <a:p>
            <a:endParaRPr lang="en-US" dirty="0" smtClean="0"/>
          </a:p>
          <a:p>
            <a:r>
              <a:rPr lang="en-US" b="1" dirty="0" smtClean="0"/>
              <a:t>Acetic–acid </a:t>
            </a:r>
            <a:r>
              <a:rPr lang="en-US" b="1" dirty="0" smtClean="0"/>
              <a:t>bacteria </a:t>
            </a:r>
            <a:r>
              <a:rPr lang="en-US" dirty="0" smtClean="0"/>
              <a:t>– use fermentation in the vinegar making </a:t>
            </a:r>
            <a:r>
              <a:rPr lang="en-US" dirty="0" smtClean="0"/>
              <a:t>process</a:t>
            </a:r>
          </a:p>
          <a:p>
            <a:endParaRPr lang="en-US" dirty="0" smtClean="0"/>
          </a:p>
          <a:p>
            <a:r>
              <a:rPr lang="en-US" b="1" dirty="0" smtClean="0"/>
              <a:t>Carbon–dioxide </a:t>
            </a:r>
            <a:r>
              <a:rPr lang="en-US" b="1" dirty="0" smtClean="0"/>
              <a:t>bacteria </a:t>
            </a:r>
            <a:r>
              <a:rPr lang="en-US" dirty="0" smtClean="0"/>
              <a:t>– used to make Swiss </a:t>
            </a:r>
            <a:r>
              <a:rPr lang="en-US" dirty="0" smtClean="0"/>
              <a:t>cheeses</a:t>
            </a:r>
          </a:p>
          <a:p>
            <a:endParaRPr lang="en-US" dirty="0" smtClean="0"/>
          </a:p>
          <a:p>
            <a:r>
              <a:rPr lang="en-US" b="1" dirty="0" err="1" smtClean="0"/>
              <a:t>Proteolytic</a:t>
            </a:r>
            <a:r>
              <a:rPr lang="en-US" b="1" dirty="0" smtClean="0"/>
              <a:t> bacteria </a:t>
            </a:r>
            <a:r>
              <a:rPr lang="en-US" dirty="0" smtClean="0"/>
              <a:t>– break down protein in cocoa and chocolate for candy and beverages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1858587"/>
            <a:ext cx="654753" cy="100011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5562600"/>
            <a:ext cx="1981200" cy="11094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1" y="1858587"/>
            <a:ext cx="1558698" cy="103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53523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Bacteria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en-US" b="1" dirty="0"/>
              <a:t>Indigenous</a:t>
            </a:r>
            <a:r>
              <a:rPr lang="en-US" dirty="0"/>
              <a:t>- found naturally in a particular </a:t>
            </a:r>
            <a:r>
              <a:rPr lang="en-US" dirty="0" smtClean="0"/>
              <a:t>environment such as cabbage and cucumbers</a:t>
            </a:r>
          </a:p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endParaRPr lang="en-US" dirty="0" smtClean="0"/>
          </a:p>
          <a:p>
            <a:r>
              <a:rPr lang="en-US" sz="2600" b="1" dirty="0" smtClean="0"/>
              <a:t>Lactic-Acid</a:t>
            </a:r>
            <a:r>
              <a:rPr lang="en-US" sz="2600" dirty="0" smtClean="0"/>
              <a:t>- used in yogurt, sour cream, cottage cheese, cheddar cheese, dill pickles, olives, sauerkraut and vanilla</a:t>
            </a:r>
          </a:p>
          <a:p>
            <a:endParaRPr lang="en-US" sz="2600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4191000"/>
            <a:ext cx="2476500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7362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239000" cy="9906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askerville Old Face" panose="02020602080505020303" pitchFamily="18" charset="0"/>
              </a:rPr>
              <a:t>Pickles</a:t>
            </a:r>
            <a:endParaRPr lang="en-US" dirty="0">
              <a:latin typeface="Baskerville Old Face" panose="02020602080505020303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2400300"/>
            <a:ext cx="8153400" cy="3657600"/>
          </a:xfrm>
        </p:spPr>
        <p:txBody>
          <a:bodyPr>
            <a:normAutofit/>
          </a:bodyPr>
          <a:lstStyle/>
          <a:p>
            <a:r>
              <a:rPr lang="en-US" b="1" dirty="0" smtClean="0"/>
              <a:t>Brine</a:t>
            </a:r>
            <a:r>
              <a:rPr lang="en-US" dirty="0" smtClean="0"/>
              <a:t>- </a:t>
            </a:r>
            <a:r>
              <a:rPr lang="en-US" dirty="0"/>
              <a:t>a water-and-salt mixture that contains large amounts of salt</a:t>
            </a:r>
          </a:p>
          <a:p>
            <a:r>
              <a:rPr lang="en-US" b="1" dirty="0"/>
              <a:t>Brine Pickling</a:t>
            </a:r>
            <a:r>
              <a:rPr lang="en-US" dirty="0"/>
              <a:t>- the vegetable remains in the brine for several weeks until a low pH is reached</a:t>
            </a:r>
          </a:p>
          <a:p>
            <a:r>
              <a:rPr lang="en-US" b="1" dirty="0"/>
              <a:t>Fresh-pack Pickling</a:t>
            </a:r>
            <a:r>
              <a:rPr lang="en-US" dirty="0"/>
              <a:t>- the vegetable is in the brine overnight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76200"/>
            <a:ext cx="2895600" cy="2171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30455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216</TotalTime>
  <Words>548</Words>
  <Application>Microsoft Office PowerPoint</Application>
  <PresentationFormat>On-screen Show (4:3)</PresentationFormat>
  <Paragraphs>95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Median</vt:lpstr>
      <vt:lpstr>The Fermentation of Food </vt:lpstr>
      <vt:lpstr>PowerPoint Presentation</vt:lpstr>
      <vt:lpstr>Fermentation in History</vt:lpstr>
      <vt:lpstr>Benefits of Fermentation</vt:lpstr>
      <vt:lpstr>Human respiration vs. Anaerobic Respiration</vt:lpstr>
      <vt:lpstr>The Fermentation Process</vt:lpstr>
      <vt:lpstr>Bacterial Fermentation</vt:lpstr>
      <vt:lpstr>Sources of Bacteria</vt:lpstr>
      <vt:lpstr>Pickles</vt:lpstr>
      <vt:lpstr>Sauerkraut</vt:lpstr>
      <vt:lpstr>Yeast Fermentation</vt:lpstr>
      <vt:lpstr>  Enzymes and Molds</vt:lpstr>
      <vt:lpstr>Fermentation of Beverages</vt:lpstr>
    </vt:vector>
  </TitlesOfParts>
  <Company>Central Bucks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Fermentation of Food Chapter 22</dc:title>
  <dc:creator>Margaret Dolan</dc:creator>
  <cp:lastModifiedBy>ERICSSON, DENISE</cp:lastModifiedBy>
  <cp:revision>21</cp:revision>
  <dcterms:created xsi:type="dcterms:W3CDTF">2014-02-21T14:17:48Z</dcterms:created>
  <dcterms:modified xsi:type="dcterms:W3CDTF">2014-03-17T21:00:27Z</dcterms:modified>
</cp:coreProperties>
</file>